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59" r:id="rId4"/>
    <p:sldId id="268" r:id="rId5"/>
    <p:sldId id="288" r:id="rId6"/>
    <p:sldId id="265" r:id="rId7"/>
    <p:sldId id="289" r:id="rId8"/>
    <p:sldId id="292" r:id="rId9"/>
    <p:sldId id="291" r:id="rId10"/>
    <p:sldId id="293" r:id="rId11"/>
    <p:sldId id="294" r:id="rId12"/>
    <p:sldId id="290" r:id="rId13"/>
    <p:sldId id="295" r:id="rId14"/>
    <p:sldId id="296" r:id="rId15"/>
    <p:sldId id="297" r:id="rId16"/>
    <p:sldId id="298" r:id="rId17"/>
    <p:sldId id="261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770" autoAdjust="0"/>
  </p:normalViewPr>
  <p:slideViewPr>
    <p:cSldViewPr>
      <p:cViewPr>
        <p:scale>
          <a:sx n="60" d="100"/>
          <a:sy n="60" d="100"/>
        </p:scale>
        <p:origin x="-6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8990E-DE0C-409D-B7F0-EADFD3A5D1E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A52EC34-4717-45B2-BF73-6FB366C23EF2}">
      <dgm:prSet phldrT="[Texto]"/>
      <dgm:spPr/>
      <dgm:t>
        <a:bodyPr/>
        <a:lstStyle/>
        <a:p>
          <a:r>
            <a:rPr lang="es-MX" dirty="0" smtClean="0"/>
            <a:t>Planear</a:t>
          </a:r>
          <a:endParaRPr lang="es-MX" dirty="0"/>
        </a:p>
      </dgm:t>
    </dgm:pt>
    <dgm:pt modelId="{C4A233F9-D5FA-4E04-B8A7-7FE588F90419}" type="parTrans" cxnId="{B5A1CE42-4666-44EE-B85D-D77E93B51DFE}">
      <dgm:prSet/>
      <dgm:spPr/>
      <dgm:t>
        <a:bodyPr/>
        <a:lstStyle/>
        <a:p>
          <a:endParaRPr lang="es-MX"/>
        </a:p>
      </dgm:t>
    </dgm:pt>
    <dgm:pt modelId="{B7FE2C0F-3C76-4F3E-A056-3468C03E4767}" type="sibTrans" cxnId="{B5A1CE42-4666-44EE-B85D-D77E93B51DFE}">
      <dgm:prSet/>
      <dgm:spPr/>
      <dgm:t>
        <a:bodyPr/>
        <a:lstStyle/>
        <a:p>
          <a:endParaRPr lang="es-MX"/>
        </a:p>
      </dgm:t>
    </dgm:pt>
    <dgm:pt modelId="{E676D8F8-65BB-4419-A765-E14A423A0444}">
      <dgm:prSet phldrT="[Texto]"/>
      <dgm:spPr/>
      <dgm:t>
        <a:bodyPr/>
        <a:lstStyle/>
        <a:p>
          <a:r>
            <a:rPr lang="es-MX" dirty="0" smtClean="0"/>
            <a:t>Organizar</a:t>
          </a:r>
          <a:endParaRPr lang="es-MX" dirty="0"/>
        </a:p>
      </dgm:t>
    </dgm:pt>
    <dgm:pt modelId="{62ABF220-8987-4A7E-889E-1B32909956DC}" type="parTrans" cxnId="{E63486F9-D544-4160-B540-9E2A8CAE195F}">
      <dgm:prSet/>
      <dgm:spPr/>
      <dgm:t>
        <a:bodyPr/>
        <a:lstStyle/>
        <a:p>
          <a:endParaRPr lang="es-MX"/>
        </a:p>
      </dgm:t>
    </dgm:pt>
    <dgm:pt modelId="{B95E6E95-5159-41F5-8B7D-3638E27B9CAF}" type="sibTrans" cxnId="{E63486F9-D544-4160-B540-9E2A8CAE195F}">
      <dgm:prSet/>
      <dgm:spPr/>
      <dgm:t>
        <a:bodyPr/>
        <a:lstStyle/>
        <a:p>
          <a:endParaRPr lang="es-MX"/>
        </a:p>
      </dgm:t>
    </dgm:pt>
    <dgm:pt modelId="{C90565D0-5F21-4F8F-81D7-2EEA8B718397}">
      <dgm:prSet phldrT="[Texto]"/>
      <dgm:spPr/>
      <dgm:t>
        <a:bodyPr/>
        <a:lstStyle/>
        <a:p>
          <a:r>
            <a:rPr lang="es-MX" dirty="0" smtClean="0"/>
            <a:t>Dirigir</a:t>
          </a:r>
          <a:endParaRPr lang="es-MX" dirty="0"/>
        </a:p>
      </dgm:t>
    </dgm:pt>
    <dgm:pt modelId="{1B3A0077-2F6B-4BD1-AD94-2C2F23B3956F}" type="parTrans" cxnId="{8DFC59DD-864F-45F0-AFF5-51046AF4ABD6}">
      <dgm:prSet/>
      <dgm:spPr/>
      <dgm:t>
        <a:bodyPr/>
        <a:lstStyle/>
        <a:p>
          <a:endParaRPr lang="es-MX"/>
        </a:p>
      </dgm:t>
    </dgm:pt>
    <dgm:pt modelId="{D264564E-1C1A-4F68-8E3C-CF6E7E9D1E6A}" type="sibTrans" cxnId="{8DFC59DD-864F-45F0-AFF5-51046AF4ABD6}">
      <dgm:prSet/>
      <dgm:spPr/>
      <dgm:t>
        <a:bodyPr/>
        <a:lstStyle/>
        <a:p>
          <a:endParaRPr lang="es-MX"/>
        </a:p>
      </dgm:t>
    </dgm:pt>
    <dgm:pt modelId="{E6091298-CAAD-4B31-9F2D-3296B6DF96F3}">
      <dgm:prSet phldrT="[Texto]"/>
      <dgm:spPr/>
      <dgm:t>
        <a:bodyPr/>
        <a:lstStyle/>
        <a:p>
          <a:r>
            <a:rPr lang="es-MX" dirty="0" smtClean="0"/>
            <a:t>Controlar</a:t>
          </a:r>
          <a:endParaRPr lang="es-MX" dirty="0"/>
        </a:p>
      </dgm:t>
    </dgm:pt>
    <dgm:pt modelId="{9BB56AE4-313C-4CEB-8913-EF13B667DEB2}" type="parTrans" cxnId="{618979AF-FEAB-44DA-8526-BD430B483500}">
      <dgm:prSet/>
      <dgm:spPr/>
      <dgm:t>
        <a:bodyPr/>
        <a:lstStyle/>
        <a:p>
          <a:endParaRPr lang="es-MX"/>
        </a:p>
      </dgm:t>
    </dgm:pt>
    <dgm:pt modelId="{3668896C-309C-4848-A545-FCA2F0F82A22}" type="sibTrans" cxnId="{618979AF-FEAB-44DA-8526-BD430B483500}">
      <dgm:prSet/>
      <dgm:spPr/>
      <dgm:t>
        <a:bodyPr/>
        <a:lstStyle/>
        <a:p>
          <a:endParaRPr lang="es-MX"/>
        </a:p>
      </dgm:t>
    </dgm:pt>
    <dgm:pt modelId="{1990BF2D-8A30-4578-9E8C-4C322C6958C0}" type="pres">
      <dgm:prSet presAssocID="{4D98990E-DE0C-409D-B7F0-EADFD3A5D1E9}" presName="Name0" presStyleCnt="0">
        <dgm:presLayoutVars>
          <dgm:dir/>
          <dgm:resizeHandles val="exact"/>
        </dgm:presLayoutVars>
      </dgm:prSet>
      <dgm:spPr/>
    </dgm:pt>
    <dgm:pt modelId="{1C48DC3D-4243-4C42-B94E-9AC9880C2212}" type="pres">
      <dgm:prSet presAssocID="{3A52EC34-4717-45B2-BF73-6FB366C23EF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A29F92C-61BC-4868-B2A8-ABE63A25AB92}" type="pres">
      <dgm:prSet presAssocID="{B7FE2C0F-3C76-4F3E-A056-3468C03E4767}" presName="sibTrans" presStyleLbl="sibTrans2D1" presStyleIdx="0" presStyleCnt="3"/>
      <dgm:spPr/>
      <dgm:t>
        <a:bodyPr/>
        <a:lstStyle/>
        <a:p>
          <a:endParaRPr lang="es-MX"/>
        </a:p>
      </dgm:t>
    </dgm:pt>
    <dgm:pt modelId="{E26C06E0-05D2-4A7B-A448-2C85A5C2040F}" type="pres">
      <dgm:prSet presAssocID="{B7FE2C0F-3C76-4F3E-A056-3468C03E4767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C5CEA858-65E8-4DDD-AA3A-3D6D32241F42}" type="pres">
      <dgm:prSet presAssocID="{E676D8F8-65BB-4419-A765-E14A423A044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5DD67A-AA70-40FD-B72F-8F927057EFE8}" type="pres">
      <dgm:prSet presAssocID="{B95E6E95-5159-41F5-8B7D-3638E27B9CAF}" presName="sibTrans" presStyleLbl="sibTrans2D1" presStyleIdx="1" presStyleCnt="3"/>
      <dgm:spPr/>
      <dgm:t>
        <a:bodyPr/>
        <a:lstStyle/>
        <a:p>
          <a:endParaRPr lang="es-MX"/>
        </a:p>
      </dgm:t>
    </dgm:pt>
    <dgm:pt modelId="{65275B5E-D5B5-4DEF-B4B6-C3AFEB515D3E}" type="pres">
      <dgm:prSet presAssocID="{B95E6E95-5159-41F5-8B7D-3638E27B9CAF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EAB77913-7BDB-4F88-9421-3E52F46CD9D6}" type="pres">
      <dgm:prSet presAssocID="{C90565D0-5F21-4F8F-81D7-2EEA8B71839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EF56D66-AD8B-449F-9ED1-391D24D20879}" type="pres">
      <dgm:prSet presAssocID="{D264564E-1C1A-4F68-8E3C-CF6E7E9D1E6A}" presName="sibTrans" presStyleLbl="sibTrans2D1" presStyleIdx="2" presStyleCnt="3"/>
      <dgm:spPr/>
      <dgm:t>
        <a:bodyPr/>
        <a:lstStyle/>
        <a:p>
          <a:endParaRPr lang="es-MX"/>
        </a:p>
      </dgm:t>
    </dgm:pt>
    <dgm:pt modelId="{463B7C0C-D6EF-49B9-95CF-E5EFC6BD0D2B}" type="pres">
      <dgm:prSet presAssocID="{D264564E-1C1A-4F68-8E3C-CF6E7E9D1E6A}" presName="connectorText" presStyleLbl="sibTrans2D1" presStyleIdx="2" presStyleCnt="3"/>
      <dgm:spPr/>
      <dgm:t>
        <a:bodyPr/>
        <a:lstStyle/>
        <a:p>
          <a:endParaRPr lang="es-MX"/>
        </a:p>
      </dgm:t>
    </dgm:pt>
    <dgm:pt modelId="{46AC2D5A-997E-49F0-99E9-263B0DB3A893}" type="pres">
      <dgm:prSet presAssocID="{E6091298-CAAD-4B31-9F2D-3296B6DF96F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09F44BC-B059-440F-B65B-84F88AD872A0}" type="presOf" srcId="{3A52EC34-4717-45B2-BF73-6FB366C23EF2}" destId="{1C48DC3D-4243-4C42-B94E-9AC9880C2212}" srcOrd="0" destOrd="0" presId="urn:microsoft.com/office/officeart/2005/8/layout/process1"/>
    <dgm:cxn modelId="{618979AF-FEAB-44DA-8526-BD430B483500}" srcId="{4D98990E-DE0C-409D-B7F0-EADFD3A5D1E9}" destId="{E6091298-CAAD-4B31-9F2D-3296B6DF96F3}" srcOrd="3" destOrd="0" parTransId="{9BB56AE4-313C-4CEB-8913-EF13B667DEB2}" sibTransId="{3668896C-309C-4848-A545-FCA2F0F82A22}"/>
    <dgm:cxn modelId="{8DFC59DD-864F-45F0-AFF5-51046AF4ABD6}" srcId="{4D98990E-DE0C-409D-B7F0-EADFD3A5D1E9}" destId="{C90565D0-5F21-4F8F-81D7-2EEA8B718397}" srcOrd="2" destOrd="0" parTransId="{1B3A0077-2F6B-4BD1-AD94-2C2F23B3956F}" sibTransId="{D264564E-1C1A-4F68-8E3C-CF6E7E9D1E6A}"/>
    <dgm:cxn modelId="{B5A1CE42-4666-44EE-B85D-D77E93B51DFE}" srcId="{4D98990E-DE0C-409D-B7F0-EADFD3A5D1E9}" destId="{3A52EC34-4717-45B2-BF73-6FB366C23EF2}" srcOrd="0" destOrd="0" parTransId="{C4A233F9-D5FA-4E04-B8A7-7FE588F90419}" sibTransId="{B7FE2C0F-3C76-4F3E-A056-3468C03E4767}"/>
    <dgm:cxn modelId="{277AB46E-4E8F-4773-8E5D-474B0EB11535}" type="presOf" srcId="{B7FE2C0F-3C76-4F3E-A056-3468C03E4767}" destId="{AA29F92C-61BC-4868-B2A8-ABE63A25AB92}" srcOrd="0" destOrd="0" presId="urn:microsoft.com/office/officeart/2005/8/layout/process1"/>
    <dgm:cxn modelId="{5BAD01E2-05A8-4EDF-8183-146687C3B2A9}" type="presOf" srcId="{D264564E-1C1A-4F68-8E3C-CF6E7E9D1E6A}" destId="{463B7C0C-D6EF-49B9-95CF-E5EFC6BD0D2B}" srcOrd="1" destOrd="0" presId="urn:microsoft.com/office/officeart/2005/8/layout/process1"/>
    <dgm:cxn modelId="{1BC021B8-CB39-46AF-9D56-CEE870737E5E}" type="presOf" srcId="{D264564E-1C1A-4F68-8E3C-CF6E7E9D1E6A}" destId="{8EF56D66-AD8B-449F-9ED1-391D24D20879}" srcOrd="0" destOrd="0" presId="urn:microsoft.com/office/officeart/2005/8/layout/process1"/>
    <dgm:cxn modelId="{76F13ED7-CE3C-45D5-8B0F-59553416480B}" type="presOf" srcId="{B7FE2C0F-3C76-4F3E-A056-3468C03E4767}" destId="{E26C06E0-05D2-4A7B-A448-2C85A5C2040F}" srcOrd="1" destOrd="0" presId="urn:microsoft.com/office/officeart/2005/8/layout/process1"/>
    <dgm:cxn modelId="{3119803A-EE6D-41D2-8153-C3786A8A9D24}" type="presOf" srcId="{E6091298-CAAD-4B31-9F2D-3296B6DF96F3}" destId="{46AC2D5A-997E-49F0-99E9-263B0DB3A893}" srcOrd="0" destOrd="0" presId="urn:microsoft.com/office/officeart/2005/8/layout/process1"/>
    <dgm:cxn modelId="{E63486F9-D544-4160-B540-9E2A8CAE195F}" srcId="{4D98990E-DE0C-409D-B7F0-EADFD3A5D1E9}" destId="{E676D8F8-65BB-4419-A765-E14A423A0444}" srcOrd="1" destOrd="0" parTransId="{62ABF220-8987-4A7E-889E-1B32909956DC}" sibTransId="{B95E6E95-5159-41F5-8B7D-3638E27B9CAF}"/>
    <dgm:cxn modelId="{8E805152-6A64-4AAC-89F8-0CA058854DE7}" type="presOf" srcId="{C90565D0-5F21-4F8F-81D7-2EEA8B718397}" destId="{EAB77913-7BDB-4F88-9421-3E52F46CD9D6}" srcOrd="0" destOrd="0" presId="urn:microsoft.com/office/officeart/2005/8/layout/process1"/>
    <dgm:cxn modelId="{18B258A1-5462-4D6F-9159-24A727D68E4A}" type="presOf" srcId="{B95E6E95-5159-41F5-8B7D-3638E27B9CAF}" destId="{9B5DD67A-AA70-40FD-B72F-8F927057EFE8}" srcOrd="0" destOrd="0" presId="urn:microsoft.com/office/officeart/2005/8/layout/process1"/>
    <dgm:cxn modelId="{BF7FF1CE-6C80-4F1C-914B-86A982F55A25}" type="presOf" srcId="{B95E6E95-5159-41F5-8B7D-3638E27B9CAF}" destId="{65275B5E-D5B5-4DEF-B4B6-C3AFEB515D3E}" srcOrd="1" destOrd="0" presId="urn:microsoft.com/office/officeart/2005/8/layout/process1"/>
    <dgm:cxn modelId="{95CAB2B1-21AA-4F34-A1D3-F13D419A0484}" type="presOf" srcId="{4D98990E-DE0C-409D-B7F0-EADFD3A5D1E9}" destId="{1990BF2D-8A30-4578-9E8C-4C322C6958C0}" srcOrd="0" destOrd="0" presId="urn:microsoft.com/office/officeart/2005/8/layout/process1"/>
    <dgm:cxn modelId="{362B54A9-9ACD-414D-B308-4914933F89ED}" type="presOf" srcId="{E676D8F8-65BB-4419-A765-E14A423A0444}" destId="{C5CEA858-65E8-4DDD-AA3A-3D6D32241F42}" srcOrd="0" destOrd="0" presId="urn:microsoft.com/office/officeart/2005/8/layout/process1"/>
    <dgm:cxn modelId="{DFCC6F75-5E76-4BFE-852F-D25160D89A0D}" type="presParOf" srcId="{1990BF2D-8A30-4578-9E8C-4C322C6958C0}" destId="{1C48DC3D-4243-4C42-B94E-9AC9880C2212}" srcOrd="0" destOrd="0" presId="urn:microsoft.com/office/officeart/2005/8/layout/process1"/>
    <dgm:cxn modelId="{5593C3B0-BBDB-4BDD-A084-FDA953A3C0B7}" type="presParOf" srcId="{1990BF2D-8A30-4578-9E8C-4C322C6958C0}" destId="{AA29F92C-61BC-4868-B2A8-ABE63A25AB92}" srcOrd="1" destOrd="0" presId="urn:microsoft.com/office/officeart/2005/8/layout/process1"/>
    <dgm:cxn modelId="{DD503DAE-C0E6-4F5F-93B4-4FD76BCB9D31}" type="presParOf" srcId="{AA29F92C-61BC-4868-B2A8-ABE63A25AB92}" destId="{E26C06E0-05D2-4A7B-A448-2C85A5C2040F}" srcOrd="0" destOrd="0" presId="urn:microsoft.com/office/officeart/2005/8/layout/process1"/>
    <dgm:cxn modelId="{F44683FF-EF05-4C79-8107-76D38A569084}" type="presParOf" srcId="{1990BF2D-8A30-4578-9E8C-4C322C6958C0}" destId="{C5CEA858-65E8-4DDD-AA3A-3D6D32241F42}" srcOrd="2" destOrd="0" presId="urn:microsoft.com/office/officeart/2005/8/layout/process1"/>
    <dgm:cxn modelId="{C0031B48-8BAF-4875-A285-379E11BD9A0E}" type="presParOf" srcId="{1990BF2D-8A30-4578-9E8C-4C322C6958C0}" destId="{9B5DD67A-AA70-40FD-B72F-8F927057EFE8}" srcOrd="3" destOrd="0" presId="urn:microsoft.com/office/officeart/2005/8/layout/process1"/>
    <dgm:cxn modelId="{32E735B6-5D40-4B80-A03F-DCF98D01DDDA}" type="presParOf" srcId="{9B5DD67A-AA70-40FD-B72F-8F927057EFE8}" destId="{65275B5E-D5B5-4DEF-B4B6-C3AFEB515D3E}" srcOrd="0" destOrd="0" presId="urn:microsoft.com/office/officeart/2005/8/layout/process1"/>
    <dgm:cxn modelId="{64269E4A-2DF9-422D-8F74-A150FAC41DC5}" type="presParOf" srcId="{1990BF2D-8A30-4578-9E8C-4C322C6958C0}" destId="{EAB77913-7BDB-4F88-9421-3E52F46CD9D6}" srcOrd="4" destOrd="0" presId="urn:microsoft.com/office/officeart/2005/8/layout/process1"/>
    <dgm:cxn modelId="{589E5B14-204E-41F9-A1A7-6978CB64E2D4}" type="presParOf" srcId="{1990BF2D-8A30-4578-9E8C-4C322C6958C0}" destId="{8EF56D66-AD8B-449F-9ED1-391D24D20879}" srcOrd="5" destOrd="0" presId="urn:microsoft.com/office/officeart/2005/8/layout/process1"/>
    <dgm:cxn modelId="{0DC7DB9C-2D32-4EA8-A040-60C930C24B5E}" type="presParOf" srcId="{8EF56D66-AD8B-449F-9ED1-391D24D20879}" destId="{463B7C0C-D6EF-49B9-95CF-E5EFC6BD0D2B}" srcOrd="0" destOrd="0" presId="urn:microsoft.com/office/officeart/2005/8/layout/process1"/>
    <dgm:cxn modelId="{4388E79C-9C46-4F51-A9B4-36D0B85E5B5D}" type="presParOf" srcId="{1990BF2D-8A30-4578-9E8C-4C322C6958C0}" destId="{46AC2D5A-997E-49F0-99E9-263B0DB3A8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8DC3D-4243-4C42-B94E-9AC9880C2212}">
      <dsp:nvSpPr>
        <dsp:cNvPr id="0" name=""/>
        <dsp:cNvSpPr/>
      </dsp:nvSpPr>
      <dsp:spPr>
        <a:xfrm>
          <a:off x="2678" y="224680"/>
          <a:ext cx="1171277" cy="70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Planear</a:t>
          </a:r>
          <a:endParaRPr lang="es-MX" sz="1900" kern="1200" dirty="0"/>
        </a:p>
      </dsp:txBody>
      <dsp:txXfrm>
        <a:off x="23261" y="245263"/>
        <a:ext cx="1130111" cy="661600"/>
      </dsp:txXfrm>
    </dsp:sp>
    <dsp:sp modelId="{AA29F92C-61BC-4868-B2A8-ABE63A25AB92}">
      <dsp:nvSpPr>
        <dsp:cNvPr id="0" name=""/>
        <dsp:cNvSpPr/>
      </dsp:nvSpPr>
      <dsp:spPr>
        <a:xfrm>
          <a:off x="1291083" y="430825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>
        <a:off x="1291083" y="488920"/>
        <a:ext cx="173817" cy="174286"/>
      </dsp:txXfrm>
    </dsp:sp>
    <dsp:sp modelId="{C5CEA858-65E8-4DDD-AA3A-3D6D32241F42}">
      <dsp:nvSpPr>
        <dsp:cNvPr id="0" name=""/>
        <dsp:cNvSpPr/>
      </dsp:nvSpPr>
      <dsp:spPr>
        <a:xfrm>
          <a:off x="1642467" y="224680"/>
          <a:ext cx="1171277" cy="70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Organizar</a:t>
          </a:r>
          <a:endParaRPr lang="es-MX" sz="1900" kern="1200" dirty="0"/>
        </a:p>
      </dsp:txBody>
      <dsp:txXfrm>
        <a:off x="1663050" y="245263"/>
        <a:ext cx="1130111" cy="661600"/>
      </dsp:txXfrm>
    </dsp:sp>
    <dsp:sp modelId="{9B5DD67A-AA70-40FD-B72F-8F927057EFE8}">
      <dsp:nvSpPr>
        <dsp:cNvPr id="0" name=""/>
        <dsp:cNvSpPr/>
      </dsp:nvSpPr>
      <dsp:spPr>
        <a:xfrm>
          <a:off x="2930872" y="430825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>
        <a:off x="2930872" y="488920"/>
        <a:ext cx="173817" cy="174286"/>
      </dsp:txXfrm>
    </dsp:sp>
    <dsp:sp modelId="{EAB77913-7BDB-4F88-9421-3E52F46CD9D6}">
      <dsp:nvSpPr>
        <dsp:cNvPr id="0" name=""/>
        <dsp:cNvSpPr/>
      </dsp:nvSpPr>
      <dsp:spPr>
        <a:xfrm>
          <a:off x="3282255" y="224680"/>
          <a:ext cx="1171277" cy="70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Dirigir</a:t>
          </a:r>
          <a:endParaRPr lang="es-MX" sz="1900" kern="1200" dirty="0"/>
        </a:p>
      </dsp:txBody>
      <dsp:txXfrm>
        <a:off x="3302838" y="245263"/>
        <a:ext cx="1130111" cy="661600"/>
      </dsp:txXfrm>
    </dsp:sp>
    <dsp:sp modelId="{8EF56D66-AD8B-449F-9ED1-391D24D20879}">
      <dsp:nvSpPr>
        <dsp:cNvPr id="0" name=""/>
        <dsp:cNvSpPr/>
      </dsp:nvSpPr>
      <dsp:spPr>
        <a:xfrm>
          <a:off x="4570660" y="430825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>
        <a:off x="4570660" y="488920"/>
        <a:ext cx="173817" cy="174286"/>
      </dsp:txXfrm>
    </dsp:sp>
    <dsp:sp modelId="{46AC2D5A-997E-49F0-99E9-263B0DB3A893}">
      <dsp:nvSpPr>
        <dsp:cNvPr id="0" name=""/>
        <dsp:cNvSpPr/>
      </dsp:nvSpPr>
      <dsp:spPr>
        <a:xfrm>
          <a:off x="4922043" y="224680"/>
          <a:ext cx="1171277" cy="70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Controlar</a:t>
          </a:r>
          <a:endParaRPr lang="es-MX" sz="1900" kern="1200" dirty="0"/>
        </a:p>
      </dsp:txBody>
      <dsp:txXfrm>
        <a:off x="4942626" y="245263"/>
        <a:ext cx="1130111" cy="66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794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448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Se descubrió que las empresas que modificaron sus estrategias y estructuras a medida que el ambiente cambiaba superaron en rendimiento a las empresas que no realizaron estos cambios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149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La administración es el proceso de planificar, organizar, dirigir y controlar las actividades de los miembros de la organización y el empleo de todos los demás recursos organizacionales, con el propósito de alcanzar las metas establecidas para la organización (</a:t>
            </a:r>
            <a:r>
              <a:rPr lang="es-MX" dirty="0" err="1" smtClean="0"/>
              <a:t>Stoner</a:t>
            </a:r>
            <a:r>
              <a:rPr lang="es-MX" dirty="0" smtClean="0"/>
              <a:t>,  </a:t>
            </a:r>
            <a:r>
              <a:rPr lang="es-MX" dirty="0" err="1" smtClean="0"/>
              <a:t>Freeman</a:t>
            </a:r>
            <a:r>
              <a:rPr lang="es-MX" dirty="0" smtClean="0"/>
              <a:t> &amp; Gilbert Jr., 1996, p. 11).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149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29/07/2016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INTRODUCCIÓN A LA ADMINISTRACIÓN ESTRATÉGICA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- Diciembre </a:t>
            </a: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 2016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Proceso Administrativo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24972400"/>
              </p:ext>
            </p:extLst>
          </p:nvPr>
        </p:nvGraphicFramePr>
        <p:xfrm>
          <a:off x="1475656" y="1196752"/>
          <a:ext cx="6096000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4 Elipse"/>
          <p:cNvSpPr/>
          <p:nvPr/>
        </p:nvSpPr>
        <p:spPr>
          <a:xfrm>
            <a:off x="3563888" y="2852936"/>
            <a:ext cx="1872208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Recursos</a:t>
            </a:r>
            <a:endParaRPr lang="es-MX" dirty="0"/>
          </a:p>
        </p:txBody>
      </p:sp>
      <p:sp>
        <p:nvSpPr>
          <p:cNvPr id="6" name="5 Flecha abajo"/>
          <p:cNvSpPr/>
          <p:nvPr/>
        </p:nvSpPr>
        <p:spPr>
          <a:xfrm>
            <a:off x="4139952" y="2348880"/>
            <a:ext cx="72008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abajo"/>
          <p:cNvSpPr/>
          <p:nvPr/>
        </p:nvSpPr>
        <p:spPr>
          <a:xfrm>
            <a:off x="4139952" y="3933056"/>
            <a:ext cx="72008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3563888" y="4509120"/>
            <a:ext cx="1872208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Metas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18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Planeación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Proceso para establecer metas y un curso de acción adecuado </a:t>
            </a:r>
            <a:r>
              <a:rPr lang="es-MX" dirty="0"/>
              <a:t>para alcanzarlas (</a:t>
            </a:r>
            <a:r>
              <a:rPr lang="es-MX" dirty="0" err="1"/>
              <a:t>Stoner</a:t>
            </a:r>
            <a:r>
              <a:rPr lang="es-MX" dirty="0"/>
              <a:t>, </a:t>
            </a:r>
            <a:r>
              <a:rPr lang="es-MX" dirty="0" smtClean="0"/>
              <a:t> </a:t>
            </a:r>
            <a:r>
              <a:rPr lang="es-MX" dirty="0" err="1" smtClean="0"/>
              <a:t>Freeman</a:t>
            </a:r>
            <a:r>
              <a:rPr lang="es-MX" dirty="0" smtClean="0"/>
              <a:t> </a:t>
            </a:r>
            <a:r>
              <a:rPr lang="es-MX" dirty="0"/>
              <a:t>&amp; Gilbert Jr., 1996, p. 11</a:t>
            </a:r>
            <a:r>
              <a:rPr lang="es-MX" dirty="0" smtClean="0"/>
              <a:t>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603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Organización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Proceso </a:t>
            </a:r>
            <a:r>
              <a:rPr lang="es-MX" dirty="0"/>
              <a:t>para ordenar y distribuir el trabajo, la autoridad y los recursos entre los miembros de una organización, de tal manera que éstos puedan alcanzar las metas de la organización (</a:t>
            </a:r>
            <a:r>
              <a:rPr lang="es-MX" dirty="0" err="1"/>
              <a:t>Stoner</a:t>
            </a:r>
            <a:r>
              <a:rPr lang="es-MX" dirty="0"/>
              <a:t>, </a:t>
            </a:r>
            <a:r>
              <a:rPr lang="es-MX" dirty="0" smtClean="0"/>
              <a:t> </a:t>
            </a:r>
            <a:r>
              <a:rPr lang="es-MX" dirty="0" err="1" smtClean="0"/>
              <a:t>Freeman</a:t>
            </a:r>
            <a:r>
              <a:rPr lang="es-MX" dirty="0" smtClean="0"/>
              <a:t> </a:t>
            </a:r>
            <a:r>
              <a:rPr lang="es-MX" dirty="0"/>
              <a:t>&amp; Gilbert Jr., 1996, p. 12</a:t>
            </a:r>
            <a:r>
              <a:rPr lang="es-MX" dirty="0" smtClean="0"/>
              <a:t>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4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Dirección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Implica </a:t>
            </a:r>
            <a:r>
              <a:rPr lang="es-MX" dirty="0"/>
              <a:t>mandar, influir y motivar a los empleados para que realicen tareas </a:t>
            </a:r>
            <a:r>
              <a:rPr lang="es-MX" dirty="0" smtClean="0"/>
              <a:t>esenciales </a:t>
            </a:r>
            <a:r>
              <a:rPr lang="es-MX" dirty="0"/>
              <a:t>(</a:t>
            </a:r>
            <a:r>
              <a:rPr lang="es-MX" dirty="0" err="1"/>
              <a:t>Stoner</a:t>
            </a:r>
            <a:r>
              <a:rPr lang="es-MX" dirty="0"/>
              <a:t>,  </a:t>
            </a:r>
            <a:r>
              <a:rPr lang="es-MX" dirty="0" err="1"/>
              <a:t>Freeman</a:t>
            </a:r>
            <a:r>
              <a:rPr lang="es-MX" dirty="0"/>
              <a:t> &amp; Gilbert Jr., 1996, p. </a:t>
            </a:r>
            <a:r>
              <a:rPr lang="es-MX" dirty="0" smtClean="0"/>
              <a:t>13).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29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Control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Proceso para asegurar que las actividades reales se ajustan a las actividades planificadas</a:t>
            </a:r>
            <a:r>
              <a:rPr lang="es-MX" dirty="0" smtClean="0"/>
              <a:t>. 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760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Control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 smtClean="0"/>
              <a:t>Sus elementos básicos son: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Establecer estándares de desempeño</a:t>
            </a:r>
          </a:p>
          <a:p>
            <a:r>
              <a:rPr lang="es-MX" dirty="0"/>
              <a:t>Medir los resultados presentes</a:t>
            </a:r>
          </a:p>
          <a:p>
            <a:r>
              <a:rPr lang="es-MX" dirty="0"/>
              <a:t>Comparar estos resultados con las normas establecidas</a:t>
            </a:r>
          </a:p>
          <a:p>
            <a:r>
              <a:rPr lang="es-MX" dirty="0"/>
              <a:t>Tomar medidas correctivas cuando se detectan </a:t>
            </a:r>
            <a:r>
              <a:rPr lang="es-MX" dirty="0" smtClean="0"/>
              <a:t>desviaciones </a:t>
            </a:r>
            <a:r>
              <a:rPr lang="es-MX" dirty="0"/>
              <a:t>(</a:t>
            </a:r>
            <a:r>
              <a:rPr lang="es-MX" dirty="0" err="1"/>
              <a:t>Stoner</a:t>
            </a:r>
            <a:r>
              <a:rPr lang="es-MX" dirty="0"/>
              <a:t>,  </a:t>
            </a:r>
            <a:r>
              <a:rPr lang="es-MX" dirty="0" err="1"/>
              <a:t>Freeman</a:t>
            </a:r>
            <a:r>
              <a:rPr lang="es-MX" dirty="0"/>
              <a:t> &amp; Gilbert Jr., 1996, p. 13).</a:t>
            </a:r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4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3000" dirty="0" err="1">
                <a:latin typeface="Arial" pitchFamily="34" charset="0"/>
                <a:cs typeface="Arial" pitchFamily="34" charset="0"/>
              </a:rPr>
              <a:t>Hitt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M. A., Black, S. &amp; </a:t>
            </a:r>
            <a:r>
              <a:rPr lang="es-MX" sz="3000" dirty="0" err="1">
                <a:latin typeface="Arial" pitchFamily="34" charset="0"/>
                <a:cs typeface="Arial" pitchFamily="34" charset="0"/>
              </a:rPr>
              <a:t>Porter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L. W. (2006).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Administración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México: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Pearson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Educación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 err="1">
                <a:latin typeface="Arial" pitchFamily="34" charset="0"/>
                <a:cs typeface="Arial" pitchFamily="34" charset="0"/>
              </a:rPr>
              <a:t>Stoner,J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A. F., </a:t>
            </a:r>
            <a:r>
              <a:rPr lang="es-MX" sz="3000" dirty="0" err="1">
                <a:latin typeface="Arial" pitchFamily="34" charset="0"/>
                <a:cs typeface="Arial" pitchFamily="34" charset="0"/>
              </a:rPr>
              <a:t>Freeman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R. E. &amp; Gilbert Jr., D. R. (1996).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Administración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6a. Edición. México: Pearson Educación. 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 err="1">
                <a:latin typeface="Arial" pitchFamily="34" charset="0"/>
                <a:cs typeface="Arial" pitchFamily="34" charset="0"/>
              </a:rPr>
              <a:t>Wheelen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T. &amp; </a:t>
            </a:r>
            <a:r>
              <a:rPr lang="es-MX" sz="3000" dirty="0" err="1">
                <a:latin typeface="Arial" pitchFamily="34" charset="0"/>
                <a:cs typeface="Arial" pitchFamily="34" charset="0"/>
              </a:rPr>
              <a:t>Hunger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J. D. (2007).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Administración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Estratégica y Política de Negocios. Conceptos y Casos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10a. Edición. México: Pearson Educación.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INTRODUCCIÓN A LA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ESTRATÉGICA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0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La administración y la administración estratégica son dos procesos que requieren que el personal a cargo los lleven acabo de forma estructurada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y lógica para el logro de los objetivos establecidos.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INTRODUCCIÓN A LA ADMINISTRACIÓN ESTRATÉGICA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Management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and strategic management are two processes that require staff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do them structured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and logical way to achieve the stated objectives.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9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s-MX" dirty="0">
                <a:latin typeface="Arial" pitchFamily="34" charset="0"/>
                <a:cs typeface="Arial" pitchFamily="34" charset="0"/>
              </a:rPr>
              <a:t>INTRODUCCIÓN A LA ADMINISTRACIÓN ESTRATÉGICA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metas, objetivos, recursos, planear, organizar, dirigir, controlar.</a:t>
            </a:r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val="4816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Administración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"Proceso de estructurar y utilizar conjuntos de recursos orientados </a:t>
            </a:r>
            <a:r>
              <a:rPr lang="es-MX" dirty="0" smtClean="0"/>
              <a:t>hacia </a:t>
            </a:r>
            <a:r>
              <a:rPr lang="es-MX" dirty="0"/>
              <a:t>el logro de metas, para llevar a cabo las tareas en un entorno </a:t>
            </a:r>
            <a:r>
              <a:rPr lang="es-MX" dirty="0" smtClean="0"/>
              <a:t>organizacional» (</a:t>
            </a:r>
            <a:r>
              <a:rPr lang="sv-SE" dirty="0"/>
              <a:t>Hitt, </a:t>
            </a:r>
            <a:r>
              <a:rPr lang="sv-SE" dirty="0" smtClean="0"/>
              <a:t>Black </a:t>
            </a:r>
            <a:r>
              <a:rPr lang="sv-SE" dirty="0"/>
              <a:t>&amp; </a:t>
            </a:r>
            <a:r>
              <a:rPr lang="sv-SE" dirty="0" smtClean="0"/>
              <a:t>Porter, 2006, p. 8</a:t>
            </a:r>
            <a:r>
              <a:rPr lang="es-MX" dirty="0" smtClean="0"/>
              <a:t>).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02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Administración Estratégica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Es un conjunto de decisiones y acciones administrativas que determinan el rendimiento a largo plazo de una corporación.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538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Administración Estratégica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Incluye:</a:t>
            </a:r>
          </a:p>
          <a:p>
            <a:r>
              <a:rPr lang="es-MX" dirty="0" smtClean="0"/>
              <a:t>Análisis </a:t>
            </a:r>
            <a:r>
              <a:rPr lang="es-MX" dirty="0"/>
              <a:t>ambiental (tanto externo como </a:t>
            </a:r>
            <a:r>
              <a:rPr lang="es-MX" dirty="0" smtClean="0"/>
              <a:t>interno)</a:t>
            </a:r>
          </a:p>
          <a:p>
            <a:r>
              <a:rPr lang="es-MX" dirty="0"/>
              <a:t>F</a:t>
            </a:r>
            <a:r>
              <a:rPr lang="es-MX" dirty="0" smtClean="0"/>
              <a:t>ormulación </a:t>
            </a:r>
            <a:r>
              <a:rPr lang="es-MX" dirty="0"/>
              <a:t>de la estrategia (planificación estratégica o a largo </a:t>
            </a:r>
            <a:r>
              <a:rPr lang="es-MX" dirty="0" smtClean="0"/>
              <a:t>plazo)</a:t>
            </a:r>
          </a:p>
          <a:p>
            <a:r>
              <a:rPr lang="es-MX" dirty="0" smtClean="0"/>
              <a:t>Implementación </a:t>
            </a:r>
            <a:r>
              <a:rPr lang="es-MX" dirty="0"/>
              <a:t>de la </a:t>
            </a:r>
            <a:r>
              <a:rPr lang="es-MX" dirty="0" smtClean="0"/>
              <a:t>estrategia</a:t>
            </a:r>
          </a:p>
          <a:p>
            <a:r>
              <a:rPr lang="es-MX" dirty="0" smtClean="0"/>
              <a:t>Evaluación </a:t>
            </a:r>
            <a:r>
              <a:rPr lang="es-MX" dirty="0"/>
              <a:t>y el control.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834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Administración Estratégica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Por </a:t>
            </a:r>
            <a:r>
              <a:rPr lang="es-MX" dirty="0"/>
              <a:t>lo tanto, el estudio de la administración estratégica hace </a:t>
            </a:r>
            <a:r>
              <a:rPr lang="es-MX" dirty="0" err="1"/>
              <a:t>incapié</a:t>
            </a:r>
            <a:r>
              <a:rPr lang="es-MX" dirty="0"/>
              <a:t> en la vigilancia y la evaluación de oportunidades y amenazas externas a la luz de las fortalezas y debilidades de una </a:t>
            </a:r>
            <a:r>
              <a:rPr lang="es-MX" dirty="0" smtClean="0"/>
              <a:t>corporación (</a:t>
            </a:r>
            <a:r>
              <a:rPr lang="es-MX" dirty="0" err="1" smtClean="0"/>
              <a:t>Wheelen</a:t>
            </a:r>
            <a:r>
              <a:rPr lang="es-MX" dirty="0" smtClean="0"/>
              <a:t> &amp; </a:t>
            </a:r>
            <a:r>
              <a:rPr lang="es-MX" dirty="0" err="1" smtClean="0"/>
              <a:t>Hunger</a:t>
            </a:r>
            <a:r>
              <a:rPr lang="es-MX" dirty="0"/>
              <a:t>, </a:t>
            </a:r>
            <a:r>
              <a:rPr lang="es-MX" dirty="0" smtClean="0"/>
              <a:t>2007, p</a:t>
            </a:r>
            <a:r>
              <a:rPr lang="es-MX" dirty="0"/>
              <a:t>. 3</a:t>
            </a:r>
            <a:r>
              <a:rPr lang="es-MX" dirty="0" smtClean="0"/>
              <a:t>).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0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Beneficios de la Administración Estratégica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Un </a:t>
            </a:r>
            <a:r>
              <a:rPr lang="es-MX" dirty="0"/>
              <a:t>sentido más claro de la visión estratégica de la empresa</a:t>
            </a:r>
          </a:p>
          <a:p>
            <a:r>
              <a:rPr lang="es-MX" dirty="0"/>
              <a:t>Un enfoque más definido de lo que es importante estratégicamente</a:t>
            </a:r>
          </a:p>
          <a:p>
            <a:r>
              <a:rPr lang="es-MX" dirty="0"/>
              <a:t>Una mejor comprensión de un ambiente rápidamente </a:t>
            </a:r>
            <a:r>
              <a:rPr lang="es-MX" dirty="0" smtClean="0"/>
              <a:t>cambiante </a:t>
            </a:r>
            <a:r>
              <a:rPr lang="es-MX" dirty="0"/>
              <a:t>(</a:t>
            </a:r>
            <a:r>
              <a:rPr lang="es-MX" dirty="0" err="1"/>
              <a:t>Wheelen</a:t>
            </a:r>
            <a:r>
              <a:rPr lang="es-MX" dirty="0"/>
              <a:t> &amp; </a:t>
            </a:r>
            <a:r>
              <a:rPr lang="es-MX" dirty="0" err="1"/>
              <a:t>Hunger</a:t>
            </a:r>
            <a:r>
              <a:rPr lang="es-MX" dirty="0"/>
              <a:t>, 2007, p. </a:t>
            </a:r>
            <a:r>
              <a:rPr lang="es-MX" dirty="0" smtClean="0"/>
              <a:t>5).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022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651</Words>
  <Application>Microsoft Office PowerPoint</Application>
  <PresentationFormat>Presentación en pantalla (4:3)</PresentationFormat>
  <Paragraphs>69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Tema de Office</vt:lpstr>
      <vt:lpstr>1_Tema de Office</vt:lpstr>
      <vt:lpstr>INTRODUCCIÓN A LA ADMINISTRACIÓN ESTRATÉGICA</vt:lpstr>
      <vt:lpstr>INTRODUCCIÓN A LA ADMINISTRACIÓN ESTRATÉGICA</vt:lpstr>
      <vt:lpstr>INTRODUCCIÓN A LA ADMINISTRACIÓN ESTRATÉGICA</vt:lpstr>
      <vt:lpstr>INTRODUCCIÓN A LA ADMINISTRACIÓN ESTRATÉGICA</vt:lpstr>
      <vt:lpstr>Administración</vt:lpstr>
      <vt:lpstr>Administración Estratégica</vt:lpstr>
      <vt:lpstr>Administración Estratégica</vt:lpstr>
      <vt:lpstr>Administración Estratégica</vt:lpstr>
      <vt:lpstr>Beneficios de la Administración Estratégica</vt:lpstr>
      <vt:lpstr>Proceso Administrativo</vt:lpstr>
      <vt:lpstr>Planeación</vt:lpstr>
      <vt:lpstr>Organización</vt:lpstr>
      <vt:lpstr>Dirección</vt:lpstr>
      <vt:lpstr>Control</vt:lpstr>
      <vt:lpstr>Control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Claudia</cp:lastModifiedBy>
  <cp:revision>70</cp:revision>
  <dcterms:created xsi:type="dcterms:W3CDTF">2012-12-04T21:22:09Z</dcterms:created>
  <dcterms:modified xsi:type="dcterms:W3CDTF">2016-07-29T19:07:29Z</dcterms:modified>
</cp:coreProperties>
</file>